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3"/>
    <p:sldId id="257" r:id="rId44"/>
    <p:sldId id="258" r:id="rId45"/>
    <p:sldId id="259" r:id="rId46"/>
    <p:sldId id="260" r:id="rId47"/>
    <p:sldId id="261" r:id="rId4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Lato" charset="1" panose="020F0502020204030203"/>
      <p:regular r:id="rId11"/>
    </p:embeddedFont>
    <p:embeddedFont>
      <p:font typeface="Lato Bold" charset="1" panose="020F0502020204030203"/>
      <p:regular r:id="rId12"/>
    </p:embeddedFont>
    <p:embeddedFont>
      <p:font typeface="Lato Italics" charset="1" panose="020F0502020204030203"/>
      <p:regular r:id="rId13"/>
    </p:embeddedFont>
    <p:embeddedFont>
      <p:font typeface="Lato Bold Italics" charset="1" panose="020F0502020204030203"/>
      <p:regular r:id="rId14"/>
    </p:embeddedFont>
    <p:embeddedFont>
      <p:font typeface="Comic Sans" charset="1" panose="03000702030302020204"/>
      <p:regular r:id="rId15"/>
    </p:embeddedFont>
    <p:embeddedFont>
      <p:font typeface="Comic Sans Bold" charset="1" panose="03000902030302020204"/>
      <p:regular r:id="rId16"/>
    </p:embeddedFont>
    <p:embeddedFont>
      <p:font typeface="Comic Sans Italics" charset="1" panose="03000702030302060204"/>
      <p:regular r:id="rId17"/>
    </p:embeddedFont>
    <p:embeddedFont>
      <p:font typeface="Comic Sans Bold Italics" charset="1" panose="03000902030302060204"/>
      <p:regular r:id="rId18"/>
    </p:embeddedFont>
    <p:embeddedFont>
      <p:font typeface="Canva Sans" charset="1" panose="020B0503030501040103"/>
      <p:regular r:id="rId19"/>
    </p:embeddedFont>
    <p:embeddedFont>
      <p:font typeface="Canva Sans Bold" charset="1" panose="020B0803030501040103"/>
      <p:regular r:id="rId20"/>
    </p:embeddedFont>
    <p:embeddedFont>
      <p:font typeface="Canva Sans Italics" charset="1" panose="020B0503030501040103"/>
      <p:regular r:id="rId21"/>
    </p:embeddedFont>
    <p:embeddedFont>
      <p:font typeface="Canva Sans Bold Italics" charset="1" panose="020B0803030501040103"/>
      <p:regular r:id="rId22"/>
    </p:embeddedFont>
    <p:embeddedFont>
      <p:font typeface="Canva Sans Medium" charset="1" panose="020B0603030501040103"/>
      <p:regular r:id="rId23"/>
    </p:embeddedFont>
    <p:embeddedFont>
      <p:font typeface="Canva Sans Medium Italics" charset="1" panose="020B0603030501040103"/>
      <p:regular r:id="rId24"/>
    </p:embeddedFont>
    <p:embeddedFont>
      <p:font typeface="Poppins" charset="1" panose="00000500000000000000"/>
      <p:regular r:id="rId25"/>
    </p:embeddedFont>
    <p:embeddedFont>
      <p:font typeface="Poppins Bold" charset="1" panose="00000800000000000000"/>
      <p:regular r:id="rId26"/>
    </p:embeddedFont>
    <p:embeddedFont>
      <p:font typeface="Poppins Italics" charset="1" panose="00000500000000000000"/>
      <p:regular r:id="rId27"/>
    </p:embeddedFont>
    <p:embeddedFont>
      <p:font typeface="Poppins Bold Italics" charset="1" panose="00000800000000000000"/>
      <p:regular r:id="rId28"/>
    </p:embeddedFont>
    <p:embeddedFont>
      <p:font typeface="Poppins Thin" charset="1" panose="00000300000000000000"/>
      <p:regular r:id="rId29"/>
    </p:embeddedFont>
    <p:embeddedFont>
      <p:font typeface="Poppins Thin Italics" charset="1" panose="00000300000000000000"/>
      <p:regular r:id="rId30"/>
    </p:embeddedFont>
    <p:embeddedFont>
      <p:font typeface="Poppins Extra-Light" charset="1" panose="00000300000000000000"/>
      <p:regular r:id="rId31"/>
    </p:embeddedFont>
    <p:embeddedFont>
      <p:font typeface="Poppins Extra-Light Italics" charset="1" panose="00000300000000000000"/>
      <p:regular r:id="rId32"/>
    </p:embeddedFont>
    <p:embeddedFont>
      <p:font typeface="Poppins Light" charset="1" panose="00000400000000000000"/>
      <p:regular r:id="rId33"/>
    </p:embeddedFont>
    <p:embeddedFont>
      <p:font typeface="Poppins Light Italics" charset="1" panose="00000400000000000000"/>
      <p:regular r:id="rId34"/>
    </p:embeddedFont>
    <p:embeddedFont>
      <p:font typeface="Poppins Medium" charset="1" panose="00000600000000000000"/>
      <p:regular r:id="rId35"/>
    </p:embeddedFont>
    <p:embeddedFont>
      <p:font typeface="Poppins Medium Italics" charset="1" panose="00000600000000000000"/>
      <p:regular r:id="rId36"/>
    </p:embeddedFont>
    <p:embeddedFont>
      <p:font typeface="Poppins Semi-Bold" charset="1" panose="00000700000000000000"/>
      <p:regular r:id="rId37"/>
    </p:embeddedFont>
    <p:embeddedFont>
      <p:font typeface="Poppins Semi-Bold Italics" charset="1" panose="00000700000000000000"/>
      <p:regular r:id="rId38"/>
    </p:embeddedFont>
    <p:embeddedFont>
      <p:font typeface="Poppins Ultra-Bold" charset="1" panose="00000900000000000000"/>
      <p:regular r:id="rId39"/>
    </p:embeddedFont>
    <p:embeddedFont>
      <p:font typeface="Poppins Ultra-Bold Italics" charset="1" panose="00000900000000000000"/>
      <p:regular r:id="rId40"/>
    </p:embeddedFont>
    <p:embeddedFont>
      <p:font typeface="Poppins Heavy" charset="1" panose="00000A00000000000000"/>
      <p:regular r:id="rId41"/>
    </p:embeddedFont>
    <p:embeddedFont>
      <p:font typeface="Poppins Heavy Italics" charset="1" panose="00000A0000000000000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slides/slide1.xml" Type="http://schemas.openxmlformats.org/officeDocument/2006/relationships/slide"/><Relationship Id="rId44" Target="slides/slide2.xml" Type="http://schemas.openxmlformats.org/officeDocument/2006/relationships/slide"/><Relationship Id="rId45" Target="slides/slide3.xml" Type="http://schemas.openxmlformats.org/officeDocument/2006/relationships/slide"/><Relationship Id="rId46" Target="slides/slide4.xml" Type="http://schemas.openxmlformats.org/officeDocument/2006/relationships/slide"/><Relationship Id="rId47" Target="slides/slide5.xml" Type="http://schemas.openxmlformats.org/officeDocument/2006/relationships/slide"/><Relationship Id="rId48" Target="slides/slide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ylczqjcY.mp4>
</file>

<file path=ppt/media/image1.png>
</file>

<file path=ppt/media/image2.svg>
</file>

<file path=ppt/media/image3.png>
</file>

<file path=ppt/media/image4.jpeg>
</file>

<file path=ppt/media/image5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nimh.nih.gov/health/statistics/index.shtml" TargetMode="External" Type="http://schemas.openxmlformats.org/officeDocument/2006/relationships/hyperlink"/><Relationship Id="rId3" Target="https://www.who.int/mental_health" TargetMode="External" Type="http://schemas.openxmlformats.org/officeDocument/2006/relationships/hyperlink"/><Relationship Id="rId4" Target="http://uis.unesco.org/" TargetMode="External" Type="http://schemas.openxmlformats.org/officeDocument/2006/relationships/hyperlink"/><Relationship Id="rId5" Target="http://uis.unesco.org/" TargetMode="External" Type="http://schemas.openxmlformats.org/officeDocument/2006/relationships/hyperlink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VAFylczqjcY.mp4" Type="http://schemas.openxmlformats.org/officeDocument/2006/relationships/video"/><Relationship Id="rId4" Target="../media/VAFylczqjcY.mp4" Type="http://schemas.microsoft.com/office/2007/relationships/media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657994" y="2240871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143419" y="8163269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4134433" y="1004889"/>
            <a:ext cx="12993464" cy="2102579"/>
          </a:xfrm>
          <a:custGeom>
            <a:avLst/>
            <a:gdLst/>
            <a:ahLst/>
            <a:cxnLst/>
            <a:rect r="r" b="b" t="t" l="l"/>
            <a:pathLst>
              <a:path h="2102579" w="12993464">
                <a:moveTo>
                  <a:pt x="0" y="0"/>
                </a:moveTo>
                <a:lnTo>
                  <a:pt x="12993465" y="0"/>
                </a:lnTo>
                <a:lnTo>
                  <a:pt x="12993465" y="2102578"/>
                </a:lnTo>
                <a:lnTo>
                  <a:pt x="0" y="21025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327649" y="2618408"/>
            <a:ext cx="3678798" cy="5050184"/>
          </a:xfrm>
          <a:custGeom>
            <a:avLst/>
            <a:gdLst/>
            <a:ahLst/>
            <a:cxnLst/>
            <a:rect r="r" b="b" t="t" l="l"/>
            <a:pathLst>
              <a:path h="5050184" w="3678798">
                <a:moveTo>
                  <a:pt x="0" y="0"/>
                </a:moveTo>
                <a:lnTo>
                  <a:pt x="3678798" y="0"/>
                </a:lnTo>
                <a:lnTo>
                  <a:pt x="3678798" y="5050184"/>
                </a:lnTo>
                <a:lnTo>
                  <a:pt x="0" y="50501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642921" y="5105407"/>
            <a:ext cx="12616379" cy="17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 spc="600">
                <a:solidFill>
                  <a:srgbClr val="052746"/>
                </a:solidFill>
                <a:latin typeface="Poppins Heavy"/>
              </a:rPr>
              <a:t>YSLEXIA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642921" y="6848493"/>
            <a:ext cx="12616379" cy="273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 spc="160">
                <a:solidFill>
                  <a:srgbClr val="000000"/>
                </a:solidFill>
                <a:latin typeface="Lato"/>
              </a:rPr>
              <a:t>LIBÉREZ VOTRE POTENTIEL, DYSLEXIE N'EST PAS UN OBSTACLE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7834" y="2425592"/>
            <a:ext cx="9968424" cy="1259922"/>
            <a:chOff x="0" y="0"/>
            <a:chExt cx="3636508" cy="4596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6508" cy="459623"/>
            </a:xfrm>
            <a:custGeom>
              <a:avLst/>
              <a:gdLst/>
              <a:ahLst/>
              <a:cxnLst/>
              <a:rect r="r" b="b" t="t" l="l"/>
              <a:pathLst>
                <a:path h="459623" w="3636508">
                  <a:moveTo>
                    <a:pt x="0" y="0"/>
                  </a:moveTo>
                  <a:lnTo>
                    <a:pt x="3636508" y="0"/>
                  </a:lnTo>
                  <a:lnTo>
                    <a:pt x="3636508" y="459623"/>
                  </a:lnTo>
                  <a:lnTo>
                    <a:pt x="0" y="459623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-3283041" y="-3283041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-2121118" y="-2171914"/>
            <a:ext cx="4242235" cy="5852880"/>
            <a:chOff x="0" y="0"/>
            <a:chExt cx="138721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8721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387210">
                  <a:moveTo>
                    <a:pt x="0" y="0"/>
                  </a:moveTo>
                  <a:lnTo>
                    <a:pt x="0" y="1913890"/>
                  </a:lnTo>
                  <a:lnTo>
                    <a:pt x="1387210" y="1913890"/>
                  </a:lnTo>
                  <a:lnTo>
                    <a:pt x="1387210" y="0"/>
                  </a:lnTo>
                  <a:lnTo>
                    <a:pt x="0" y="0"/>
                  </a:lnTo>
                  <a:close/>
                  <a:moveTo>
                    <a:pt x="1326249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326249" y="59690"/>
                  </a:lnTo>
                  <a:lnTo>
                    <a:pt x="1326249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-2700000">
            <a:off x="-3283041" y="7003959"/>
            <a:ext cx="6566081" cy="6566081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-2926440" y="7360560"/>
            <a:ext cx="5852880" cy="5852880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2700000">
            <a:off x="-3283041" y="8117325"/>
            <a:ext cx="6566081" cy="6566081"/>
            <a:chOff x="0" y="0"/>
            <a:chExt cx="1913890" cy="19138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14" id="14"/>
          <p:cNvGrpSpPr/>
          <p:nvPr/>
        </p:nvGrpSpPr>
        <p:grpSpPr>
          <a:xfrm rot="2700000">
            <a:off x="-3495889" y="9147455"/>
            <a:ext cx="5852880" cy="5852880"/>
            <a:chOff x="0" y="0"/>
            <a:chExt cx="1913890" cy="19138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0692077" y="1028064"/>
            <a:ext cx="7595923" cy="7810449"/>
          </a:xfrm>
          <a:custGeom>
            <a:avLst/>
            <a:gdLst/>
            <a:ahLst/>
            <a:cxnLst/>
            <a:rect r="r" b="b" t="t" l="l"/>
            <a:pathLst>
              <a:path h="7810449" w="7595923">
                <a:moveTo>
                  <a:pt x="0" y="0"/>
                </a:moveTo>
                <a:lnTo>
                  <a:pt x="7595923" y="0"/>
                </a:lnTo>
                <a:lnTo>
                  <a:pt x="7595923" y="7810449"/>
                </a:lnTo>
                <a:lnTo>
                  <a:pt x="0" y="78104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716" t="0" r="-185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95350" y="3742663"/>
            <a:ext cx="9233976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Ultra-Bold"/>
              </a:rPr>
              <a:t>PROBLÈME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997858" y="2523496"/>
            <a:ext cx="2528376" cy="119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FFFFFF"/>
                </a:solidFill>
                <a:latin typeface="Poppins Heavy"/>
              </a:rP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07976" y="1092329"/>
            <a:ext cx="11413690" cy="7418557"/>
            <a:chOff x="0" y="0"/>
            <a:chExt cx="15218254" cy="989140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3077060" y="3821504"/>
              <a:ext cx="2141194" cy="89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9"/>
                </a:lnSpc>
              </a:pPr>
              <a:r>
                <a:rPr lang="en-US" sz="1935">
                  <a:solidFill>
                    <a:srgbClr val="000000"/>
                  </a:solidFill>
                  <a:latin typeface="Poppins"/>
                </a:rPr>
                <a:t>Estime de soi</a:t>
              </a:r>
            </a:p>
            <a:p>
              <a:pPr algn="ctr">
                <a:lnSpc>
                  <a:spcPts val="2709"/>
                </a:lnSpc>
              </a:pPr>
              <a:r>
                <a:rPr lang="en-US" sz="1935">
                  <a:solidFill>
                    <a:srgbClr val="000000"/>
                  </a:solidFill>
                  <a:latin typeface="Poppins"/>
                </a:rPr>
                <a:t>45.7%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821504"/>
              <a:ext cx="3492162" cy="89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9"/>
                </a:lnSpc>
              </a:pPr>
              <a:r>
                <a:rPr lang="en-US" sz="1935">
                  <a:solidFill>
                    <a:srgbClr val="000000"/>
                  </a:solidFill>
                  <a:latin typeface="Poppins"/>
                </a:rPr>
                <a:t>Difficultés éducatives</a:t>
              </a:r>
            </a:p>
            <a:p>
              <a:pPr algn="ctr">
                <a:lnSpc>
                  <a:spcPts val="2709"/>
                </a:lnSpc>
              </a:pPr>
              <a:r>
                <a:rPr lang="en-US" sz="1935">
                  <a:solidFill>
                    <a:srgbClr val="000000"/>
                  </a:solidFill>
                  <a:latin typeface="Poppins"/>
                </a:rPr>
                <a:t>22.9%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3160016" y="8998521"/>
              <a:ext cx="3425270" cy="89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9"/>
                </a:lnSpc>
              </a:pPr>
              <a:r>
                <a:rPr lang="en-US" sz="1935">
                  <a:solidFill>
                    <a:srgbClr val="000000"/>
                  </a:solidFill>
                  <a:latin typeface="Poppins"/>
                </a:rPr>
                <a:t>Anxiété &amp; dépression</a:t>
              </a:r>
            </a:p>
            <a:p>
              <a:pPr algn="ctr">
                <a:lnSpc>
                  <a:spcPts val="2709"/>
                </a:lnSpc>
              </a:pPr>
              <a:r>
                <a:rPr lang="en-US" sz="1935">
                  <a:solidFill>
                    <a:srgbClr val="000000"/>
                  </a:solidFill>
                  <a:latin typeface="Poppins"/>
                </a:rPr>
                <a:t>20%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678356" y="-57150"/>
              <a:ext cx="4906930" cy="8928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09"/>
                </a:lnSpc>
              </a:pPr>
              <a:r>
                <a:rPr lang="en-US" sz="1935">
                  <a:solidFill>
                    <a:srgbClr val="000000"/>
                  </a:solidFill>
                  <a:latin typeface="Poppins"/>
                </a:rPr>
                <a:t>Problèmes comportementaux</a:t>
              </a:r>
            </a:p>
            <a:p>
              <a:pPr algn="ctr">
                <a:lnSpc>
                  <a:spcPts val="2709"/>
                </a:lnSpc>
              </a:pPr>
              <a:r>
                <a:rPr lang="en-US" sz="1935">
                  <a:solidFill>
                    <a:srgbClr val="000000"/>
                  </a:solidFill>
                  <a:latin typeface="Poppins"/>
                </a:rPr>
                <a:t>11.4%</a:t>
              </a:r>
            </a:p>
          </p:txBody>
        </p:sp>
        <p:grpSp>
          <p:nvGrpSpPr>
            <p:cNvPr name="Group 7" id="7"/>
            <p:cNvGrpSpPr>
              <a:grpSpLocks noChangeAspect="true"/>
            </p:cNvGrpSpPr>
            <p:nvPr/>
          </p:nvGrpSpPr>
          <p:grpSpPr>
            <a:xfrm rot="0">
              <a:off x="4136648" y="797741"/>
              <a:ext cx="8295926" cy="8295926"/>
              <a:chOff x="0" y="0"/>
              <a:chExt cx="2540000" cy="254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1270000" y="0"/>
                <a:ext cx="1333238" cy="2509589"/>
              </a:xfrm>
              <a:custGeom>
                <a:avLst/>
                <a:gdLst/>
                <a:ahLst/>
                <a:cxnLst/>
                <a:rect r="r" b="b" t="t" l="l"/>
                <a:pathLst>
                  <a:path h="2509589" w="1333238">
                    <a:moveTo>
                      <a:pt x="0" y="0"/>
                    </a:moveTo>
                    <a:cubicBezTo>
                      <a:pt x="647621" y="0"/>
                      <a:pt x="1191512" y="487304"/>
                      <a:pt x="1262375" y="1131036"/>
                    </a:cubicBezTo>
                    <a:cubicBezTo>
                      <a:pt x="1333238" y="1774769"/>
                      <a:pt x="908372" y="2368715"/>
                      <a:pt x="276258" y="2509589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6CE5E8"/>
              </a:solidFill>
            </p:spPr>
          </p:sp>
          <p:sp>
            <p:nvSpPr>
              <p:cNvPr name="Freeform 9" id="9"/>
              <p:cNvSpPr/>
              <p:nvPr/>
            </p:nvSpPr>
            <p:spPr>
              <a:xfrm flipH="false" flipV="false" rot="0">
                <a:off x="176449" y="1270000"/>
                <a:ext cx="1431418" cy="1376857"/>
              </a:xfrm>
              <a:custGeom>
                <a:avLst/>
                <a:gdLst/>
                <a:ahLst/>
                <a:cxnLst/>
                <a:rect r="r" b="b" t="t" l="l"/>
                <a:pathLst>
                  <a:path h="1376857" w="1431418">
                    <a:moveTo>
                      <a:pt x="1431418" y="1224233"/>
                    </a:moveTo>
                    <a:cubicBezTo>
                      <a:pt x="878397" y="1376857"/>
                      <a:pt x="291723" y="1139780"/>
                      <a:pt x="0" y="645791"/>
                    </a:cubicBezTo>
                    <a:lnTo>
                      <a:pt x="1093551" y="0"/>
                    </a:lnTo>
                    <a:close/>
                  </a:path>
                </a:pathLst>
              </a:custGeom>
              <a:solidFill>
                <a:srgbClr val="41B8D5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 flipH="false" flipV="false" rot="0">
                <a:off x="-153380" y="273033"/>
                <a:ext cx="1423380" cy="1696606"/>
              </a:xfrm>
              <a:custGeom>
                <a:avLst/>
                <a:gdLst/>
                <a:ahLst/>
                <a:cxnLst/>
                <a:rect r="r" b="b" t="t" l="l"/>
                <a:pathLst>
                  <a:path h="1696606" w="1423380">
                    <a:moveTo>
                      <a:pt x="363472" y="1696606"/>
                    </a:moveTo>
                    <a:cubicBezTo>
                      <a:pt x="0" y="1145970"/>
                      <a:pt x="118704" y="408720"/>
                      <a:pt x="636642" y="0"/>
                    </a:cubicBezTo>
                    <a:lnTo>
                      <a:pt x="1423380" y="996967"/>
                    </a:lnTo>
                    <a:close/>
                  </a:path>
                </a:pathLst>
              </a:custGeom>
              <a:solidFill>
                <a:srgbClr val="2D8BBA"/>
              </a:solidFill>
            </p:spPr>
          </p:sp>
          <p:sp>
            <p:nvSpPr>
              <p:cNvPr name="Freeform 11" id="11"/>
              <p:cNvSpPr/>
              <p:nvPr/>
            </p:nvSpPr>
            <p:spPr>
              <a:xfrm flipH="false" flipV="false" rot="0">
                <a:off x="434418" y="0"/>
                <a:ext cx="835582" cy="1270000"/>
              </a:xfrm>
              <a:custGeom>
                <a:avLst/>
                <a:gdLst/>
                <a:ahLst/>
                <a:cxnLst/>
                <a:rect r="r" b="b" t="t" l="l"/>
                <a:pathLst>
                  <a:path h="1270000" w="835582">
                    <a:moveTo>
                      <a:pt x="0" y="313599"/>
                    </a:moveTo>
                    <a:cubicBezTo>
                      <a:pt x="231382" y="111447"/>
                      <a:pt x="528204" y="31"/>
                      <a:pt x="835455" y="0"/>
                    </a:cubicBezTo>
                    <a:lnTo>
                      <a:pt x="835582" y="1270000"/>
                    </a:lnTo>
                    <a:close/>
                  </a:path>
                </a:pathLst>
              </a:custGeom>
              <a:solidFill>
                <a:srgbClr val="2F5F98"/>
              </a:solidFill>
            </p:spPr>
          </p:sp>
        </p:grpSp>
      </p:grpSp>
      <p:sp>
        <p:nvSpPr>
          <p:cNvPr name="TextBox 12" id="12"/>
          <p:cNvSpPr txBox="true"/>
          <p:nvPr/>
        </p:nvSpPr>
        <p:spPr>
          <a:xfrm rot="0">
            <a:off x="655764" y="8830310"/>
            <a:ext cx="8488236" cy="798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230">
                <a:solidFill>
                  <a:srgbClr val="000000"/>
                </a:solidFill>
                <a:latin typeface="Lato"/>
              </a:rPr>
              <a:t>SOURCES : </a:t>
            </a:r>
            <a:r>
              <a:rPr lang="en-US" sz="2300" spc="230" u="sng">
                <a:solidFill>
                  <a:srgbClr val="000000"/>
                </a:solidFill>
                <a:latin typeface="Lato"/>
                <a:hlinkClick r:id="rId2" tooltip="https://www.nimh.nih.gov/health/statistics/index.shtml"/>
              </a:rPr>
              <a:t>NIMH STATISTICS</a:t>
            </a:r>
            <a:r>
              <a:rPr lang="en-US" sz="2300" spc="230">
                <a:solidFill>
                  <a:srgbClr val="000000"/>
                </a:solidFill>
                <a:latin typeface="Lato"/>
              </a:rPr>
              <a:t>   </a:t>
            </a:r>
            <a:r>
              <a:rPr lang="en-US" sz="2300" spc="230" u="sng">
                <a:solidFill>
                  <a:srgbClr val="000000"/>
                </a:solidFill>
                <a:latin typeface="Lato"/>
                <a:hlinkClick r:id="rId3" tooltip="https://www.who.int/mental_health"/>
              </a:rPr>
              <a:t>OMS SANTÉ MENTALE</a:t>
            </a:r>
            <a:r>
              <a:rPr lang="en-US" sz="2300" spc="230">
                <a:solidFill>
                  <a:srgbClr val="000000"/>
                </a:solidFill>
                <a:latin typeface="Lato"/>
              </a:rPr>
              <a:t>  </a:t>
            </a:r>
            <a:r>
              <a:rPr lang="en-US" sz="2300" spc="230" u="sng">
                <a:solidFill>
                  <a:srgbClr val="000000"/>
                </a:solidFill>
                <a:latin typeface="Lato"/>
                <a:hlinkClick r:id="rId4" tooltip="http://uis.unesco.org/"/>
              </a:rPr>
              <a:t>UNESCO INSTITUTE  </a:t>
            </a:r>
            <a:r>
              <a:rPr lang="en-US" sz="2300" spc="230">
                <a:solidFill>
                  <a:srgbClr val="000000"/>
                </a:solidFill>
                <a:latin typeface="Lato"/>
              </a:rPr>
              <a:t> </a:t>
            </a:r>
            <a:r>
              <a:rPr lang="en-US" sz="2300" spc="230" u="sng">
                <a:solidFill>
                  <a:srgbClr val="000000"/>
                </a:solidFill>
                <a:latin typeface="Lato"/>
                <a:hlinkClick r:id="rId5" tooltip="http://uis.unesco.org/"/>
              </a:rPr>
              <a:t>FOR STATISTICS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5764" y="3219360"/>
            <a:ext cx="5476763" cy="59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13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655764" y="2462585"/>
            <a:ext cx="5476763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Prévalence des Effets Mentaux chez les Jeunes Dyslexiques (10-24 ans)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7834" y="2425592"/>
            <a:ext cx="9968424" cy="1259922"/>
            <a:chOff x="0" y="0"/>
            <a:chExt cx="3636508" cy="4596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36508" cy="459623"/>
            </a:xfrm>
            <a:custGeom>
              <a:avLst/>
              <a:gdLst/>
              <a:ahLst/>
              <a:cxnLst/>
              <a:rect r="r" b="b" t="t" l="l"/>
              <a:pathLst>
                <a:path h="459623" w="3636508">
                  <a:moveTo>
                    <a:pt x="0" y="0"/>
                  </a:moveTo>
                  <a:lnTo>
                    <a:pt x="3636508" y="0"/>
                  </a:lnTo>
                  <a:lnTo>
                    <a:pt x="3636508" y="459623"/>
                  </a:lnTo>
                  <a:lnTo>
                    <a:pt x="0" y="459623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-3283041" y="-3283041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-4082858" y="-3083166"/>
            <a:ext cx="6282451" cy="5852880"/>
            <a:chOff x="0" y="0"/>
            <a:chExt cx="2054359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54359" cy="1913890"/>
            </a:xfrm>
            <a:custGeom>
              <a:avLst/>
              <a:gdLst/>
              <a:ahLst/>
              <a:cxnLst/>
              <a:rect r="r" b="b" t="t" l="l"/>
              <a:pathLst>
                <a:path h="1913890" w="2054359">
                  <a:moveTo>
                    <a:pt x="0" y="0"/>
                  </a:moveTo>
                  <a:lnTo>
                    <a:pt x="0" y="1913890"/>
                  </a:lnTo>
                  <a:lnTo>
                    <a:pt x="2054359" y="1913890"/>
                  </a:lnTo>
                  <a:lnTo>
                    <a:pt x="2054359" y="0"/>
                  </a:lnTo>
                  <a:lnTo>
                    <a:pt x="0" y="0"/>
                  </a:lnTo>
                  <a:close/>
                  <a:moveTo>
                    <a:pt x="1993399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993399" y="59690"/>
                  </a:lnTo>
                  <a:lnTo>
                    <a:pt x="1993399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-2700000">
            <a:off x="-3283041" y="7003959"/>
            <a:ext cx="6566081" cy="6566081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-3430750" y="7969616"/>
            <a:ext cx="5852880" cy="5852880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2700000">
            <a:off x="-3283041" y="8117325"/>
            <a:ext cx="6566081" cy="6566081"/>
            <a:chOff x="0" y="0"/>
            <a:chExt cx="1913890" cy="19138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14" id="14"/>
          <p:cNvGrpSpPr/>
          <p:nvPr/>
        </p:nvGrpSpPr>
        <p:grpSpPr>
          <a:xfrm rot="2700000">
            <a:off x="-2648606" y="8852912"/>
            <a:ext cx="5852880" cy="4220512"/>
            <a:chOff x="0" y="0"/>
            <a:chExt cx="1913890" cy="138010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13890" cy="1380106"/>
            </a:xfrm>
            <a:custGeom>
              <a:avLst/>
              <a:gdLst/>
              <a:ahLst/>
              <a:cxnLst/>
              <a:rect r="r" b="b" t="t" l="l"/>
              <a:pathLst>
                <a:path h="1380106" w="1913890">
                  <a:moveTo>
                    <a:pt x="0" y="0"/>
                  </a:moveTo>
                  <a:lnTo>
                    <a:pt x="0" y="1380106"/>
                  </a:lnTo>
                  <a:lnTo>
                    <a:pt x="1913890" y="1380106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319146"/>
                  </a:moveTo>
                  <a:lnTo>
                    <a:pt x="59690" y="1319146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31914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pic>
        <p:nvPicPr>
          <p:cNvPr name="Picture 16" id="16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829737" y="1208260"/>
            <a:ext cx="3881887" cy="82296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1028700" y="5082204"/>
            <a:ext cx="923397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 Italics"/>
              </a:rPr>
              <a:t>TOUT EST POSSIBLE AVEC VOTRE SOUTIEN.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95350" y="3742663"/>
            <a:ext cx="9233976" cy="119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2B4A9D"/>
                </a:solidFill>
                <a:latin typeface="Poppins Ultra-Bold"/>
              </a:rPr>
              <a:t>PROJECT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97858" y="2523496"/>
            <a:ext cx="2528376" cy="1190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8000" spc="400">
                <a:solidFill>
                  <a:srgbClr val="FFFFFF"/>
                </a:solidFill>
                <a:latin typeface="Poppins Heavy"/>
              </a:rPr>
              <a:t>2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385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6505519" y="2489526"/>
            <a:ext cx="5852880" cy="4420099"/>
            <a:chOff x="0" y="0"/>
            <a:chExt cx="1913890" cy="14453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445371"/>
            </a:xfrm>
            <a:custGeom>
              <a:avLst/>
              <a:gdLst/>
              <a:ahLst/>
              <a:cxnLst/>
              <a:rect r="r" b="b" t="t" l="l"/>
              <a:pathLst>
                <a:path h="1445371" w="1913890">
                  <a:moveTo>
                    <a:pt x="0" y="0"/>
                  </a:moveTo>
                  <a:lnTo>
                    <a:pt x="0" y="1445371"/>
                  </a:lnTo>
                  <a:lnTo>
                    <a:pt x="1913890" y="1445371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384411"/>
                  </a:moveTo>
                  <a:lnTo>
                    <a:pt x="59690" y="1384411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38441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2253425" y="8713754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568482" y="1545915"/>
            <a:ext cx="829509" cy="1966473"/>
            <a:chOff x="0" y="0"/>
            <a:chExt cx="2354580" cy="55818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14" id="14"/>
          <p:cNvGrpSpPr/>
          <p:nvPr/>
        </p:nvGrpSpPr>
        <p:grpSpPr>
          <a:xfrm rot="-5400000">
            <a:off x="4980926" y="-2908297"/>
            <a:ext cx="1629197" cy="7951652"/>
            <a:chOff x="0" y="0"/>
            <a:chExt cx="2354580" cy="1149204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16" id="16"/>
          <p:cNvGrpSpPr/>
          <p:nvPr/>
        </p:nvGrpSpPr>
        <p:grpSpPr>
          <a:xfrm rot="-5400000">
            <a:off x="568482" y="3318399"/>
            <a:ext cx="829509" cy="1966473"/>
            <a:chOff x="0" y="0"/>
            <a:chExt cx="2354580" cy="558188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18" id="18"/>
          <p:cNvGrpSpPr/>
          <p:nvPr/>
        </p:nvGrpSpPr>
        <p:grpSpPr>
          <a:xfrm rot="-5400000">
            <a:off x="613946" y="5090882"/>
            <a:ext cx="829509" cy="1966473"/>
            <a:chOff x="0" y="0"/>
            <a:chExt cx="2354580" cy="55818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052746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2197245" y="2233927"/>
            <a:ext cx="102787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JEU DE MOTS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42168" y="2233927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32643" y="4006410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76816" y="5783190"/>
            <a:ext cx="487056" cy="52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197245" y="4006410"/>
            <a:ext cx="981721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EXERCICES DE WRITING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197245" y="5778060"/>
            <a:ext cx="10991721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ANALYSE DE LA LECTURE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966473" y="730567"/>
            <a:ext cx="7020782" cy="624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5"/>
              </a:lnSpc>
            </a:pPr>
            <a:r>
              <a:rPr lang="en-US" sz="4300" spc="215">
                <a:solidFill>
                  <a:srgbClr val="FFFFFF"/>
                </a:solidFill>
                <a:latin typeface="Poppins Ultra-Bold"/>
              </a:rPr>
              <a:t>Notre valeur ajoutée</a:t>
            </a:r>
          </a:p>
        </p:txBody>
      </p:sp>
      <p:grpSp>
        <p:nvGrpSpPr>
          <p:cNvPr name="Group 27" id="27"/>
          <p:cNvGrpSpPr/>
          <p:nvPr/>
        </p:nvGrpSpPr>
        <p:grpSpPr>
          <a:xfrm rot="-5400000">
            <a:off x="568482" y="8388430"/>
            <a:ext cx="829509" cy="1966473"/>
            <a:chOff x="0" y="0"/>
            <a:chExt cx="2354580" cy="558188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052746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332643" y="9076392"/>
            <a:ext cx="4870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5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197245" y="7332884"/>
            <a:ext cx="10748719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UN SUIVI AU NIVEAU DE L'ACADÉMIE </a:t>
            </a:r>
          </a:p>
          <a:p>
            <a:pPr>
              <a:lnSpc>
                <a:spcPts val="4200"/>
              </a:lnSpc>
            </a:pPr>
          </a:p>
        </p:txBody>
      </p:sp>
      <p:grpSp>
        <p:nvGrpSpPr>
          <p:cNvPr name="Group 31" id="31"/>
          <p:cNvGrpSpPr/>
          <p:nvPr/>
        </p:nvGrpSpPr>
        <p:grpSpPr>
          <a:xfrm rot="-5400000">
            <a:off x="613946" y="6682391"/>
            <a:ext cx="829509" cy="1966473"/>
            <a:chOff x="0" y="0"/>
            <a:chExt cx="2354580" cy="558188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052746"/>
            </a:solidFill>
          </p:spPr>
        </p:sp>
      </p:grpSp>
      <p:sp>
        <p:nvSpPr>
          <p:cNvPr name="TextBox 33" id="33"/>
          <p:cNvSpPr txBox="true"/>
          <p:nvPr/>
        </p:nvSpPr>
        <p:spPr>
          <a:xfrm rot="0">
            <a:off x="1359492" y="7370984"/>
            <a:ext cx="48705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Lato Bold"/>
              </a:rPr>
              <a:t>4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197245" y="9076392"/>
            <a:ext cx="1046521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2B4A9D"/>
                </a:solidFill>
                <a:latin typeface="Lato Bold"/>
              </a:rPr>
              <a:t>AJOUTER L'INTELLIGENCE ARTIFICIELLE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387086" y="3762374"/>
            <a:ext cx="11905905" cy="2609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99"/>
              </a:lnSpc>
            </a:pPr>
            <a:r>
              <a:rPr lang="en-US" sz="7499">
                <a:solidFill>
                  <a:srgbClr val="052746"/>
                </a:solidFill>
                <a:latin typeface="Archivo Black"/>
              </a:rPr>
              <a:t>Merci pour votre attention :)</a:t>
            </a:r>
          </a:p>
        </p:txBody>
      </p:sp>
      <p:grpSp>
        <p:nvGrpSpPr>
          <p:cNvPr name="Group 3" id="3"/>
          <p:cNvGrpSpPr/>
          <p:nvPr/>
        </p:nvGrpSpPr>
        <p:grpSpPr>
          <a:xfrm rot="-2700000">
            <a:off x="15652870" y="2655773"/>
            <a:ext cx="6566081" cy="6566081"/>
            <a:chOff x="0" y="0"/>
            <a:chExt cx="1913890" cy="19138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52746"/>
            </a:solidFill>
          </p:spPr>
        </p:sp>
      </p:grpSp>
      <p:grpSp>
        <p:nvGrpSpPr>
          <p:cNvPr name="Group 5" id="5"/>
          <p:cNvGrpSpPr/>
          <p:nvPr/>
        </p:nvGrpSpPr>
        <p:grpSpPr>
          <a:xfrm rot="2700000">
            <a:off x="16009471" y="4542842"/>
            <a:ext cx="5852880" cy="3849265"/>
            <a:chOff x="0" y="0"/>
            <a:chExt cx="1913890" cy="12587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13890" cy="1258708"/>
            </a:xfrm>
            <a:custGeom>
              <a:avLst/>
              <a:gdLst/>
              <a:ahLst/>
              <a:cxnLst/>
              <a:rect r="r" b="b" t="t" l="l"/>
              <a:pathLst>
                <a:path h="1258708" w="1913890">
                  <a:moveTo>
                    <a:pt x="0" y="0"/>
                  </a:moveTo>
                  <a:lnTo>
                    <a:pt x="0" y="1258708"/>
                  </a:lnTo>
                  <a:lnTo>
                    <a:pt x="1913890" y="1258708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197748"/>
                  </a:moveTo>
                  <a:lnTo>
                    <a:pt x="59690" y="1197748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19774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DAFyjvILmh4</dc:identifier>
  <dcterms:modified xsi:type="dcterms:W3CDTF">2011-08-01T06:04:30Z</dcterms:modified>
  <cp:revision>1</cp:revision>
  <dc:title>Elegant and Professional Company Business Proposal Presentation</dc:title>
</cp:coreProperties>
</file>

<file path=docProps/thumbnail.jpeg>
</file>